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4" r:id="rId5"/>
    <p:sldId id="271" r:id="rId6"/>
    <p:sldId id="272" r:id="rId7"/>
    <p:sldId id="263" r:id="rId8"/>
    <p:sldId id="265" r:id="rId9"/>
    <p:sldId id="273" r:id="rId10"/>
    <p:sldId id="267" r:id="rId11"/>
    <p:sldId id="268" r:id="rId12"/>
    <p:sldId id="269" r:id="rId13"/>
    <p:sldId id="261" r:id="rId14"/>
    <p:sldId id="266" r:id="rId15"/>
    <p:sldId id="262" r:id="rId16"/>
    <p:sldId id="260" r:id="rId17"/>
    <p:sldId id="270" r:id="rId18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ADFF-60E4-4CDE-ABB9-50E0546BB717}" type="datetimeFigureOut">
              <a:rPr lang="en-AU" smtClean="0"/>
              <a:t>22/12/2021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507D-8625-410B-BD6A-826F27F7C5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15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ADFF-60E4-4CDE-ABB9-50E0546BB717}" type="datetimeFigureOut">
              <a:rPr lang="en-AU" smtClean="0"/>
              <a:t>22/12/2021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507D-8625-410B-BD6A-826F27F7C5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6395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ADFF-60E4-4CDE-ABB9-50E0546BB717}" type="datetimeFigureOut">
              <a:rPr lang="en-AU" smtClean="0"/>
              <a:t>22/12/2021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507D-8625-410B-BD6A-826F27F7C5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378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ADFF-60E4-4CDE-ABB9-50E0546BB717}" type="datetimeFigureOut">
              <a:rPr lang="en-AU" smtClean="0"/>
              <a:t>22/12/2021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507D-8625-410B-BD6A-826F27F7C5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812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ADFF-60E4-4CDE-ABB9-50E0546BB717}" type="datetimeFigureOut">
              <a:rPr lang="en-AU" smtClean="0"/>
              <a:t>22/12/2021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507D-8625-410B-BD6A-826F27F7C5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576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ADFF-60E4-4CDE-ABB9-50E0546BB717}" type="datetimeFigureOut">
              <a:rPr lang="en-AU" smtClean="0"/>
              <a:t>22/12/2021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507D-8625-410B-BD6A-826F27F7C5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182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ADFF-60E4-4CDE-ABB9-50E0546BB717}" type="datetimeFigureOut">
              <a:rPr lang="en-AU" smtClean="0"/>
              <a:t>22/12/2021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507D-8625-410B-BD6A-826F27F7C5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879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ADFF-60E4-4CDE-ABB9-50E0546BB717}" type="datetimeFigureOut">
              <a:rPr lang="en-AU" smtClean="0"/>
              <a:t>22/12/2021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507D-8625-410B-BD6A-826F27F7C5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959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ADFF-60E4-4CDE-ABB9-50E0546BB717}" type="datetimeFigureOut">
              <a:rPr lang="en-AU" smtClean="0"/>
              <a:t>22/12/2021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507D-8625-410B-BD6A-826F27F7C5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194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ADFF-60E4-4CDE-ABB9-50E0546BB717}" type="datetimeFigureOut">
              <a:rPr lang="en-AU" smtClean="0"/>
              <a:t>22/12/2021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507D-8625-410B-BD6A-826F27F7C5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370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ADFF-60E4-4CDE-ABB9-50E0546BB717}" type="datetimeFigureOut">
              <a:rPr lang="en-AU" smtClean="0"/>
              <a:t>22/12/2021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507D-8625-410B-BD6A-826F27F7C5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847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0ADFF-60E4-4CDE-ABB9-50E0546BB717}" type="datetimeFigureOut">
              <a:rPr lang="en-AU" smtClean="0"/>
              <a:t>22/12/2021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8507D-8625-410B-BD6A-826F27F7C57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1998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aci.health.nsw.gov.au/__data/assets/pdf_file/0008/673253/ACI-Model-of-Care-for-the-use-of-sotrovimab-in-NSW.pdf#:~:text=aci.health.nsw.gov.auaci.health.nsw.gov.au%20Model%20of%20care%20for%20the%20use%20of,for%20use%20in%20Australia%20in%20late%20August%202021.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.nsw.gov.au/Infectious/factsheets/Pages/advice-for-confirmed.aspx" TargetMode="External"/><Relationship Id="rId2" Type="http://schemas.openxmlformats.org/officeDocument/2006/relationships/hyperlink" Target="https://www.racgp.org.au/FSDEDEV/media/documents/Clinical%20Resources/Guidelines/Managing-mild-COVID-19-at-home-with-assistance-from-your-GP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hn.health.nsw.gov.au/files/factsheets/gastroenteritis_-en.pdf" TargetMode="External"/><Relationship Id="rId5" Type="http://schemas.openxmlformats.org/officeDocument/2006/relationships/hyperlink" Target="https://www.schn.health.nsw.gov.au/files/factsheets/fever-en.pdf" TargetMode="External"/><Relationship Id="rId4" Type="http://schemas.openxmlformats.org/officeDocument/2006/relationships/hyperlink" Target="https://www.aci.health.nsw.gov.au/__data/assets/pdf_file/0007/294334/Diarrhoea_and_Vomiting_ED_Patient_Factsheet_2015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.nsw.gov.au/Infectious/factsheets/Pages/advice-for-confirmed.aspx" TargetMode="External"/><Relationship Id="rId2" Type="http://schemas.openxmlformats.org/officeDocument/2006/relationships/hyperlink" Target="https://sydney.communityhealthpathways.org/723535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acgp.org.au/clinical-resources/covid-19-resources/other-health-issues/covid-19-home-care-guidelines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.nsw.gov.au/Infectious/factsheets/Pages/advice-for-confirmed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.nsw.gov.au/Infectious/factsheets/Pages/advice-for-confirmed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.nsw.gov.au/Infectious/covid-19/communities-of-practice/Documents/care-home-community-covid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C:\Users\56017125\AppData\Local\Microsoft\Windows\INetCache\Content.Outlook\LHIW2LNQ\4663_ACI_Caring%20for%20adults%20and%20children%20in%20community%20with%20COVID_clinical%20and%20risk%20assessment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ESLHD-STG-CTAC@health.nsw.gov.au" TargetMode="External"/><Relationship Id="rId2" Type="http://schemas.openxmlformats.org/officeDocument/2006/relationships/hyperlink" Target="mailto:SESLHD-CMC-Admin@health.nsw.gov.a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ealth.nsw.gov.au/lhd/Pages/lhd-maps.asp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56017125\AppData\Local\Microsoft\Windows\INetCache\Content.Outlook\LHIW2LNQ\4663_ACI_Caring%20for%20adults%20and%20children%20in%20community%20with%20COVID_clinical%20and%20risk%20assessment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Is your patient COVID </a:t>
            </a:r>
            <a:r>
              <a:rPr lang="en-AU" dirty="0" smtClean="0"/>
              <a:t>positive?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Quick guide to ED </a:t>
            </a:r>
            <a:r>
              <a:rPr lang="en-AU" dirty="0" smtClean="0"/>
              <a:t>assessment for discharge home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8042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Clinical assessment - mild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0812" y="2201069"/>
            <a:ext cx="681037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06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Clinical assessment - </a:t>
            </a:r>
            <a:r>
              <a:rPr lang="en-AU" dirty="0" smtClean="0"/>
              <a:t>moderate</a:t>
            </a:r>
            <a:endParaRPr lang="en-AU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2057" y="1825625"/>
            <a:ext cx="656788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659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Clinical assessment - </a:t>
            </a:r>
            <a:r>
              <a:rPr lang="en-AU" dirty="0" smtClean="0"/>
              <a:t>severe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0600" y="2301345"/>
            <a:ext cx="4267200" cy="2847975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25" y="1853936"/>
            <a:ext cx="688657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267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Sotrovimab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Patients may be eligible for a dose prior to discharge</a:t>
            </a:r>
          </a:p>
          <a:p>
            <a:r>
              <a:rPr lang="en-AU" dirty="0" smtClean="0"/>
              <a:t>Eligibility as per ACI: </a:t>
            </a:r>
            <a:r>
              <a:rPr lang="en-AU" dirty="0" smtClean="0">
                <a:hlinkClick r:id="rId2"/>
              </a:rPr>
              <a:t>Model </a:t>
            </a:r>
            <a:r>
              <a:rPr lang="en-AU" dirty="0">
                <a:hlinkClick r:id="rId2"/>
              </a:rPr>
              <a:t>of care for the use of </a:t>
            </a:r>
            <a:r>
              <a:rPr lang="en-AU" dirty="0" err="1">
                <a:hlinkClick r:id="rId2"/>
              </a:rPr>
              <a:t>sotrovimab</a:t>
            </a:r>
            <a:r>
              <a:rPr lang="en-AU" dirty="0">
                <a:hlinkClick r:id="rId2"/>
              </a:rPr>
              <a:t> in adults in NSW</a:t>
            </a:r>
            <a:endParaRPr lang="en-AU" dirty="0"/>
          </a:p>
          <a:p>
            <a:pPr lvl="1"/>
            <a:r>
              <a:rPr lang="en-AU" dirty="0" smtClean="0"/>
              <a:t>Day 1-5</a:t>
            </a:r>
          </a:p>
          <a:p>
            <a:pPr lvl="1"/>
            <a:r>
              <a:rPr lang="en-AU" dirty="0" smtClean="0"/>
              <a:t>No oxygen requirement (may have minimal symptoms)</a:t>
            </a:r>
          </a:p>
          <a:p>
            <a:pPr lvl="1"/>
            <a:r>
              <a:rPr lang="en-AU" dirty="0" smtClean="0"/>
              <a:t>Not fully vaccinated (&lt;2 weeks since 2</a:t>
            </a:r>
            <a:r>
              <a:rPr lang="en-AU" baseline="30000" dirty="0" smtClean="0"/>
              <a:t>nd</a:t>
            </a:r>
            <a:r>
              <a:rPr lang="en-AU" dirty="0" smtClean="0"/>
              <a:t> dose, ? Not had 3</a:t>
            </a:r>
            <a:r>
              <a:rPr lang="en-AU" baseline="30000" dirty="0" smtClean="0"/>
              <a:t>rd</a:t>
            </a:r>
            <a:r>
              <a:rPr lang="en-AU" dirty="0" smtClean="0"/>
              <a:t> dose if immunocompromised)</a:t>
            </a:r>
          </a:p>
          <a:p>
            <a:pPr lvl="1"/>
            <a:r>
              <a:rPr lang="en-AU" dirty="0" smtClean="0"/>
              <a:t>Comorbidities – includes age &gt;55, obesity, ATSI</a:t>
            </a:r>
          </a:p>
          <a:p>
            <a:r>
              <a:rPr lang="en-AU" dirty="0"/>
              <a:t>Discuss with ID if you believe your patient is eligible</a:t>
            </a:r>
          </a:p>
          <a:p>
            <a:r>
              <a:rPr lang="en-AU" dirty="0" smtClean="0"/>
              <a:t>CBR for administration at TSH is being developed</a:t>
            </a:r>
          </a:p>
          <a:p>
            <a:pPr lvl="1"/>
            <a:r>
              <a:rPr lang="en-AU" dirty="0" smtClean="0"/>
              <a:t>Watch this space</a:t>
            </a:r>
          </a:p>
        </p:txBody>
      </p:sp>
    </p:spTree>
    <p:extLst>
      <p:ext uri="{BB962C8B-B14F-4D97-AF65-F5344CB8AC3E}">
        <p14:creationId xmlns:p14="http://schemas.microsoft.com/office/powerpoint/2010/main" val="3974778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Preparing patient for discharge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All patients </a:t>
            </a:r>
            <a:r>
              <a:rPr lang="en-AU" dirty="0"/>
              <a:t>should be discharged with written advice</a:t>
            </a:r>
            <a:r>
              <a:rPr lang="en-AU" dirty="0" smtClean="0"/>
              <a:t>:</a:t>
            </a:r>
            <a:endParaRPr lang="en-AU" dirty="0" smtClean="0">
              <a:hlinkClick r:id="rId2"/>
            </a:endParaRPr>
          </a:p>
          <a:p>
            <a:r>
              <a:rPr lang="en-AU" dirty="0" smtClean="0">
                <a:hlinkClick r:id="rId2"/>
              </a:rPr>
              <a:t>Managing-mild-COVID-19-at-home-with-assistance-from-your-GP.pdf </a:t>
            </a:r>
            <a:r>
              <a:rPr lang="en-AU" dirty="0">
                <a:hlinkClick r:id="rId2"/>
              </a:rPr>
              <a:t>(racgp.org.au</a:t>
            </a:r>
            <a:r>
              <a:rPr lang="en-AU" dirty="0" smtClean="0">
                <a:hlinkClick r:id="rId2"/>
              </a:rPr>
              <a:t>)</a:t>
            </a:r>
            <a:r>
              <a:rPr lang="en-AU" dirty="0" smtClean="0"/>
              <a:t> is a very good document. It includes a diary to record the patient’s symptoms. </a:t>
            </a:r>
          </a:p>
          <a:p>
            <a:r>
              <a:rPr lang="en-AU" dirty="0" smtClean="0"/>
              <a:t>NSW Health COVID </a:t>
            </a:r>
            <a:r>
              <a:rPr lang="en-AU" dirty="0"/>
              <a:t>self-care </a:t>
            </a:r>
            <a:r>
              <a:rPr lang="en-AU" dirty="0">
                <a:hlinkClick r:id="rId3"/>
              </a:rPr>
              <a:t>information </a:t>
            </a:r>
            <a:r>
              <a:rPr lang="en-AU" dirty="0" smtClean="0">
                <a:hlinkClick r:id="rId3"/>
              </a:rPr>
              <a:t>sheet</a:t>
            </a:r>
            <a:r>
              <a:rPr lang="en-AU" dirty="0" smtClean="0"/>
              <a:t> </a:t>
            </a:r>
            <a:r>
              <a:rPr lang="en-AU" i="1" dirty="0" smtClean="0"/>
              <a:t>(pts should have received a link by SMS)</a:t>
            </a:r>
            <a:endParaRPr lang="en-AU" i="1" dirty="0"/>
          </a:p>
          <a:p>
            <a:r>
              <a:rPr lang="en-AU" dirty="0" smtClean="0"/>
              <a:t>If relevant</a:t>
            </a:r>
          </a:p>
          <a:p>
            <a:pPr lvl="1"/>
            <a:r>
              <a:rPr lang="en-AU" dirty="0" smtClean="0"/>
              <a:t>Adult </a:t>
            </a:r>
            <a:r>
              <a:rPr lang="en-AU" dirty="0">
                <a:hlinkClick r:id="rId4"/>
              </a:rPr>
              <a:t>Diarrhoea &amp; Vomiting </a:t>
            </a:r>
            <a:endParaRPr lang="en-AU" dirty="0"/>
          </a:p>
          <a:p>
            <a:pPr lvl="1"/>
            <a:r>
              <a:rPr lang="en-AU" dirty="0"/>
              <a:t>Paediatric </a:t>
            </a:r>
            <a:r>
              <a:rPr lang="en-AU" dirty="0">
                <a:hlinkClick r:id="rId5"/>
              </a:rPr>
              <a:t>fever</a:t>
            </a:r>
            <a:r>
              <a:rPr lang="en-AU" dirty="0"/>
              <a:t>, </a:t>
            </a:r>
            <a:r>
              <a:rPr lang="en-AU" dirty="0">
                <a:hlinkClick r:id="rId6"/>
              </a:rPr>
              <a:t>gastro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9739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Options for Transport Home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Patient Transport – NEPT</a:t>
            </a:r>
          </a:p>
          <a:p>
            <a:r>
              <a:rPr lang="en-AU" dirty="0" smtClean="0"/>
              <a:t>NSW ambulance service</a:t>
            </a:r>
          </a:p>
          <a:p>
            <a:r>
              <a:rPr lang="en-AU" dirty="0" smtClean="0"/>
              <a:t>Private transport</a:t>
            </a:r>
          </a:p>
          <a:p>
            <a:pPr lvl="1"/>
            <a:r>
              <a:rPr lang="en-AU" dirty="0" smtClean="0"/>
              <a:t>This is only an ethical option if it is not likely to expose a </a:t>
            </a:r>
            <a:r>
              <a:rPr lang="en-AU" dirty="0" err="1" smtClean="0"/>
              <a:t>covid</a:t>
            </a:r>
            <a:r>
              <a:rPr lang="en-AU" dirty="0" smtClean="0"/>
              <a:t> negative person</a:t>
            </a:r>
          </a:p>
          <a:p>
            <a:pPr lvl="1"/>
            <a:r>
              <a:rPr lang="en-AU" dirty="0" smtClean="0"/>
              <a:t>E.g. getting picked up by mum if mum is already </a:t>
            </a:r>
            <a:r>
              <a:rPr lang="en-AU" dirty="0" err="1" smtClean="0"/>
              <a:t>covid</a:t>
            </a:r>
            <a:r>
              <a:rPr lang="en-AU" dirty="0" smtClean="0"/>
              <a:t> positive is OK (Mum needs to wait in the car though!!)</a:t>
            </a:r>
          </a:p>
          <a:p>
            <a:pPr lvl="1"/>
            <a:r>
              <a:rPr lang="en-AU" dirty="0" smtClean="0"/>
              <a:t>But if mum is </a:t>
            </a:r>
            <a:r>
              <a:rPr lang="en-AU" dirty="0" err="1" smtClean="0"/>
              <a:t>covid</a:t>
            </a:r>
            <a:r>
              <a:rPr lang="en-AU" dirty="0" smtClean="0"/>
              <a:t> negative, and patient has been carefully isolating from her, then patient transport is appropriate</a:t>
            </a:r>
          </a:p>
          <a:p>
            <a:r>
              <a:rPr lang="en-AU" dirty="0" smtClean="0"/>
              <a:t>No form of public transport (taxi, bus, walking) is acceptable</a:t>
            </a:r>
          </a:p>
          <a:p>
            <a:r>
              <a:rPr lang="en-AU" dirty="0" smtClean="0"/>
              <a:t>Other options are not currently available at TSH</a:t>
            </a:r>
          </a:p>
          <a:p>
            <a:pPr lvl="1"/>
            <a:r>
              <a:rPr lang="en-AU" dirty="0" smtClean="0"/>
              <a:t>A shuttle bus service may become a </a:t>
            </a:r>
            <a:r>
              <a:rPr lang="en-AU" dirty="0" err="1" smtClean="0"/>
              <a:t>possiblity</a:t>
            </a:r>
            <a:r>
              <a:rPr lang="en-AU" dirty="0" smtClean="0"/>
              <a:t>, watch this space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0335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Other resources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err="1"/>
              <a:t>HealthPathways</a:t>
            </a:r>
            <a:r>
              <a:rPr lang="en-AU" dirty="0"/>
              <a:t> Sydney COVID-19 Case Management Guidelines: </a:t>
            </a:r>
            <a:r>
              <a:rPr lang="en-AU" u="sng" dirty="0">
                <a:hlinkClick r:id="rId2"/>
              </a:rPr>
              <a:t>https://sydney.communityhealthpathways.org/723535.htm</a:t>
            </a:r>
            <a:r>
              <a:rPr lang="en-AU" dirty="0"/>
              <a:t> </a:t>
            </a:r>
          </a:p>
          <a:p>
            <a:pPr lvl="0"/>
            <a:r>
              <a:rPr lang="en-AU" dirty="0"/>
              <a:t>NSW Health Patient information (various languages): </a:t>
            </a:r>
            <a:r>
              <a:rPr lang="en-AU" u="sng" dirty="0">
                <a:hlinkClick r:id="rId3"/>
              </a:rPr>
              <a:t>https://www.health.nsw.gov.au/Infectious/factsheets/Pages/advice-for-confirmed.aspx</a:t>
            </a:r>
            <a:r>
              <a:rPr lang="en-AU" dirty="0"/>
              <a:t> </a:t>
            </a:r>
          </a:p>
          <a:p>
            <a:pPr lvl="0"/>
            <a:r>
              <a:rPr lang="en-AU" dirty="0"/>
              <a:t>RACGP Information for COVID-19 care at home: </a:t>
            </a:r>
            <a:r>
              <a:rPr lang="en-AU" u="sng" dirty="0">
                <a:hlinkClick r:id="rId4"/>
              </a:rPr>
              <a:t>https://www.racgp.org.au/clinical-resources/covid-19-resources/other-health-issues/covid-19-home-care-guidelines</a:t>
            </a:r>
            <a:r>
              <a:rPr lang="en-AU" dirty="0"/>
              <a:t>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5261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Text received by very low risk patients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AU" dirty="0"/>
              <a:t>What does the COVID-19 self-managed SMS say? </a:t>
            </a:r>
            <a:endParaRPr lang="en-AU" dirty="0" smtClean="0"/>
          </a:p>
          <a:p>
            <a:r>
              <a:rPr lang="en-AU" dirty="0" smtClean="0"/>
              <a:t>Dear </a:t>
            </a:r>
            <a:r>
              <a:rPr lang="en-AU" dirty="0"/>
              <a:t>NAME </a:t>
            </a:r>
            <a:endParaRPr lang="en-AU" dirty="0" smtClean="0"/>
          </a:p>
          <a:p>
            <a:r>
              <a:rPr lang="en-AU" dirty="0" smtClean="0"/>
              <a:t>This </a:t>
            </a:r>
            <a:r>
              <a:rPr lang="en-AU" dirty="0"/>
              <a:t>is an official message from NSW Health You have recently tested POSITIVE for COVID-19. If you are under 50 years of age, have had two doses of COVID-19 vaccine and do not suffer from any chronic medical illnesses (listed below). You are at low risk of serious illness and may be able to self-care at home. Most children under 16 years can be safely managed at home, even if not COVID-19 vaccinated. </a:t>
            </a:r>
            <a:endParaRPr lang="en-AU" dirty="0" smtClean="0"/>
          </a:p>
          <a:p>
            <a:r>
              <a:rPr lang="en-AU" dirty="0" smtClean="0"/>
              <a:t>If </a:t>
            </a:r>
            <a:r>
              <a:rPr lang="en-AU" dirty="0"/>
              <a:t>this is incorrect or, you are pregnant, please call 1800 960 933, so we can link you in with a health service. </a:t>
            </a:r>
            <a:endParaRPr lang="en-AU" dirty="0" smtClean="0"/>
          </a:p>
          <a:p>
            <a:r>
              <a:rPr lang="en-AU" dirty="0" smtClean="0"/>
              <a:t>If </a:t>
            </a:r>
            <a:r>
              <a:rPr lang="en-AU" dirty="0"/>
              <a:t>you have mild symptoms, concerns, or questions, you can call your GP. </a:t>
            </a:r>
            <a:endParaRPr lang="en-AU" dirty="0" smtClean="0"/>
          </a:p>
          <a:p>
            <a:r>
              <a:rPr lang="en-AU" dirty="0" smtClean="0"/>
              <a:t>If </a:t>
            </a:r>
            <a:r>
              <a:rPr lang="en-AU" dirty="0"/>
              <a:t>you have a health emergency or are feeling breathless, chest pain or are fainting please call Triple Zero (000) immediately. </a:t>
            </a:r>
            <a:endParaRPr lang="en-AU" dirty="0" smtClean="0"/>
          </a:p>
          <a:p>
            <a:r>
              <a:rPr lang="en-AU" dirty="0" smtClean="0"/>
              <a:t>For </a:t>
            </a:r>
            <a:r>
              <a:rPr lang="en-AU" dirty="0"/>
              <a:t>all COVID-19 related information </a:t>
            </a:r>
            <a:r>
              <a:rPr lang="en-AU" dirty="0">
                <a:hlinkClick r:id="rId2"/>
              </a:rPr>
              <a:t>Fact sheets - Confirmed cases of COVID 19 </a:t>
            </a:r>
            <a:endParaRPr lang="en-AU" dirty="0" smtClean="0"/>
          </a:p>
          <a:p>
            <a:r>
              <a:rPr lang="en-AU" dirty="0" smtClean="0"/>
              <a:t>*</a:t>
            </a:r>
            <a:r>
              <a:rPr lang="en-AU" dirty="0"/>
              <a:t>Medical risk factors include  Obesity  Severe, chronic or complex medical conditions (including cardiac, respiratory, renal or neurodevelopmental)  Diabetes  Immunocompromised including malignancy  Severe mental </a:t>
            </a:r>
            <a:r>
              <a:rPr lang="en-AU" dirty="0" err="1"/>
              <a:t>illnes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5315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</a:t>
            </a:r>
            <a:r>
              <a:rPr lang="en-AU" dirty="0" smtClean="0"/>
              <a:t>utomated </a:t>
            </a:r>
            <a:r>
              <a:rPr lang="en-AU" dirty="0" smtClean="0"/>
              <a:t>risk </a:t>
            </a:r>
            <a:r>
              <a:rPr lang="en-AU" dirty="0" smtClean="0"/>
              <a:t>stratification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SARS </a:t>
            </a:r>
            <a:r>
              <a:rPr lang="en-AU" dirty="0" smtClean="0"/>
              <a:t>Cov-2 positive patients are identified by lab</a:t>
            </a:r>
          </a:p>
          <a:p>
            <a:r>
              <a:rPr lang="en-AU" dirty="0" smtClean="0"/>
              <a:t>Details are correlated with various NSW health databases through the “Patient Flow Portal</a:t>
            </a:r>
            <a:r>
              <a:rPr lang="en-AU" dirty="0" smtClean="0"/>
              <a:t>” (PFP)</a:t>
            </a:r>
            <a:endParaRPr lang="en-AU" dirty="0" smtClean="0"/>
          </a:p>
          <a:p>
            <a:pPr lvl="1"/>
            <a:r>
              <a:rPr lang="en-AU" dirty="0" smtClean="0"/>
              <a:t>Automated risk score </a:t>
            </a:r>
            <a:r>
              <a:rPr lang="en-AU" dirty="0" smtClean="0"/>
              <a:t>“Risk of Hospitalisation” (ROH) is generated automatically based on health information and demographic details</a:t>
            </a:r>
          </a:p>
          <a:p>
            <a:pPr lvl="2"/>
            <a:r>
              <a:rPr lang="en-AU" i="1" dirty="0"/>
              <a:t>ROH score will not be </a:t>
            </a:r>
            <a:r>
              <a:rPr lang="en-AU" i="1" dirty="0" smtClean="0"/>
              <a:t>accurate </a:t>
            </a:r>
            <a:r>
              <a:rPr lang="en-AU" i="1" dirty="0"/>
              <a:t>if they haven’t had medical issues recorded from recent hospital </a:t>
            </a:r>
            <a:r>
              <a:rPr lang="en-AU" i="1" dirty="0" smtClean="0"/>
              <a:t>presentations</a:t>
            </a:r>
          </a:p>
          <a:p>
            <a:pPr lvl="3"/>
            <a:r>
              <a:rPr lang="en-AU" i="1" dirty="0" smtClean="0"/>
              <a:t>Pregnancy is likely to be a common “missed” comorbidity</a:t>
            </a:r>
          </a:p>
          <a:p>
            <a:pPr lvl="2"/>
            <a:r>
              <a:rPr lang="en-AU" i="1" dirty="0" smtClean="0"/>
              <a:t>Clinicians cannot generate a ROH score for their patient</a:t>
            </a:r>
            <a:endParaRPr lang="en-AU" dirty="0" smtClean="0"/>
          </a:p>
          <a:p>
            <a:pPr lvl="1"/>
            <a:r>
              <a:rPr lang="en-AU" dirty="0" smtClean="0"/>
              <a:t>If “very low” – patients receive SMS with details on self-care and how to escalate</a:t>
            </a:r>
          </a:p>
          <a:p>
            <a:pPr lvl="1"/>
            <a:r>
              <a:rPr lang="en-AU" dirty="0" smtClean="0"/>
              <a:t>The SMS encourages </a:t>
            </a:r>
            <a:r>
              <a:rPr lang="en-AU" dirty="0" smtClean="0"/>
              <a:t>patients to self-contact </a:t>
            </a:r>
            <a:r>
              <a:rPr lang="en-AU" dirty="0" smtClean="0"/>
              <a:t>NSW Health to “upgrade” to a higher risk </a:t>
            </a:r>
            <a:r>
              <a:rPr lang="en-AU" dirty="0" smtClean="0"/>
              <a:t>if they have concerns</a:t>
            </a:r>
          </a:p>
          <a:p>
            <a:r>
              <a:rPr lang="en-AU" dirty="0" smtClean="0"/>
              <a:t>Higher ROH scores are statistically associated with increased admissions, ICU admissions, and mortality.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16635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Very low risk patients: Self </a:t>
            </a:r>
            <a:r>
              <a:rPr lang="en-AU" dirty="0" smtClean="0"/>
              <a:t>care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 smtClean="0"/>
              <a:t>60-80% of patients are likely to be identified as “very low risk”</a:t>
            </a:r>
          </a:p>
          <a:p>
            <a:r>
              <a:rPr lang="en-AU" dirty="0" smtClean="0"/>
              <a:t>Very low risk SARS </a:t>
            </a:r>
            <a:r>
              <a:rPr lang="en-AU" dirty="0" smtClean="0"/>
              <a:t>COV-2 positive </a:t>
            </a:r>
            <a:r>
              <a:rPr lang="en-AU" dirty="0" smtClean="0"/>
              <a:t>adult patients </a:t>
            </a:r>
            <a:r>
              <a:rPr lang="en-AU" dirty="0" smtClean="0"/>
              <a:t>receive an </a:t>
            </a:r>
            <a:r>
              <a:rPr lang="en-AU" dirty="0" smtClean="0"/>
              <a:t>automated SMS from PFP</a:t>
            </a:r>
          </a:p>
          <a:p>
            <a:pPr lvl="1"/>
            <a:r>
              <a:rPr lang="en-AU" dirty="0" smtClean="0"/>
              <a:t>This is sent separately to the patient being notified of their positive result by the lab</a:t>
            </a:r>
            <a:endParaRPr lang="en-AU" dirty="0" smtClean="0"/>
          </a:p>
          <a:p>
            <a:pPr lvl="1"/>
            <a:r>
              <a:rPr lang="en-AU" dirty="0" smtClean="0"/>
              <a:t>They </a:t>
            </a:r>
            <a:r>
              <a:rPr lang="en-AU" dirty="0" smtClean="0"/>
              <a:t>will also receive a message </a:t>
            </a:r>
            <a:r>
              <a:rPr lang="en-AU" dirty="0" smtClean="0"/>
              <a:t>with a link </a:t>
            </a:r>
            <a:r>
              <a:rPr lang="en-AU" dirty="0" smtClean="0"/>
              <a:t>to </a:t>
            </a:r>
            <a:r>
              <a:rPr lang="en-AU" dirty="0" smtClean="0"/>
              <a:t>complete a survey about their </a:t>
            </a:r>
            <a:r>
              <a:rPr lang="en-AU" dirty="0" smtClean="0"/>
              <a:t>contacts from a public </a:t>
            </a:r>
            <a:r>
              <a:rPr lang="en-AU" dirty="0" smtClean="0"/>
              <a:t>health </a:t>
            </a:r>
            <a:r>
              <a:rPr lang="en-AU" dirty="0" smtClean="0"/>
              <a:t>unit.</a:t>
            </a:r>
          </a:p>
          <a:p>
            <a:pPr lvl="1"/>
            <a:r>
              <a:rPr lang="en-AU" dirty="0" smtClean="0"/>
              <a:t>This service is expanding </a:t>
            </a:r>
            <a:r>
              <a:rPr lang="en-AU" dirty="0"/>
              <a:t>to </a:t>
            </a:r>
            <a:r>
              <a:rPr lang="en-AU" dirty="0" smtClean="0"/>
              <a:t>include paediatrics </a:t>
            </a:r>
            <a:r>
              <a:rPr lang="en-AU" dirty="0"/>
              <a:t>(3 months to 16y) from Thurs 23/12 – SMS sent to </a:t>
            </a:r>
            <a:r>
              <a:rPr lang="en-AU" dirty="0" smtClean="0"/>
              <a:t>carer</a:t>
            </a:r>
            <a:endParaRPr lang="en-AU" dirty="0" smtClean="0"/>
          </a:p>
          <a:p>
            <a:r>
              <a:rPr lang="en-AU" dirty="0" smtClean="0"/>
              <a:t>SMS provides l</a:t>
            </a:r>
            <a:r>
              <a:rPr lang="en-AU" dirty="0" smtClean="0"/>
              <a:t>inks </a:t>
            </a:r>
            <a:r>
              <a:rPr lang="en-AU" dirty="0" smtClean="0"/>
              <a:t>to a </a:t>
            </a:r>
            <a:r>
              <a:rPr lang="en-AU" dirty="0" smtClean="0"/>
              <a:t>NSW Health self-care </a:t>
            </a:r>
            <a:r>
              <a:rPr lang="en-AU" dirty="0" smtClean="0">
                <a:hlinkClick r:id="rId2"/>
              </a:rPr>
              <a:t>information sheet</a:t>
            </a:r>
            <a:endParaRPr lang="en-AU" dirty="0" smtClean="0"/>
          </a:p>
          <a:p>
            <a:pPr lvl="1"/>
            <a:r>
              <a:rPr lang="en-AU" dirty="0" smtClean="0"/>
              <a:t>PDF download - 5 </a:t>
            </a:r>
            <a:r>
              <a:rPr lang="en-AU" dirty="0" smtClean="0"/>
              <a:t>pages long</a:t>
            </a:r>
          </a:p>
          <a:p>
            <a:pPr lvl="1"/>
            <a:r>
              <a:rPr lang="en-AU" dirty="0" smtClean="0"/>
              <a:t>Links also on the website </a:t>
            </a:r>
            <a:r>
              <a:rPr lang="en-AU" dirty="0" smtClean="0"/>
              <a:t>in various languages</a:t>
            </a:r>
          </a:p>
          <a:p>
            <a:r>
              <a:rPr lang="en-AU" dirty="0" smtClean="0"/>
              <a:t>Phone number for clinical concerns 1800 960 </a:t>
            </a:r>
            <a:r>
              <a:rPr lang="en-AU" dirty="0" smtClean="0"/>
              <a:t>933 (Medibank Advice Line)</a:t>
            </a:r>
            <a:endParaRPr lang="en-AU" dirty="0" smtClean="0"/>
          </a:p>
          <a:p>
            <a:pPr lvl="1"/>
            <a:r>
              <a:rPr lang="en-AU" dirty="0" smtClean="0"/>
              <a:t>Advice line m</a:t>
            </a:r>
            <a:r>
              <a:rPr lang="en-AU" dirty="0" smtClean="0"/>
              <a:t>ay then link </a:t>
            </a:r>
            <a:r>
              <a:rPr lang="en-AU" dirty="0" smtClean="0"/>
              <a:t>to a GP or CTAC/virtual </a:t>
            </a:r>
            <a:r>
              <a:rPr lang="en-AU" dirty="0" smtClean="0"/>
              <a:t>care</a:t>
            </a:r>
          </a:p>
          <a:p>
            <a:pPr lvl="1"/>
            <a:r>
              <a:rPr lang="en-AU" dirty="0" smtClean="0"/>
              <a:t>Anecdotally, there are long waits on the phone</a:t>
            </a:r>
            <a:endParaRPr lang="en-AU" dirty="0" smtClean="0"/>
          </a:p>
          <a:p>
            <a:r>
              <a:rPr lang="en-AU" dirty="0" smtClean="0"/>
              <a:t>Can self de-isolate at 10 days AND symptom free for </a:t>
            </a:r>
            <a:r>
              <a:rPr lang="en-AU" dirty="0" smtClean="0"/>
              <a:t>72h</a:t>
            </a:r>
          </a:p>
        </p:txBody>
      </p:sp>
    </p:spTree>
    <p:extLst>
      <p:ext uri="{BB962C8B-B14F-4D97-AF65-F5344CB8AC3E}">
        <p14:creationId xmlns:p14="http://schemas.microsoft.com/office/powerpoint/2010/main" val="3147794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All other patients are allocated to Virtual care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AU" dirty="0" smtClean="0"/>
              <a:t>POW CMC is the main service (based on RPA Virtual model) for SESLHD residents</a:t>
            </a:r>
          </a:p>
          <a:p>
            <a:pPr lvl="1"/>
            <a:r>
              <a:rPr lang="en-AU" dirty="0" smtClean="0"/>
              <a:t>All new </a:t>
            </a:r>
            <a:r>
              <a:rPr lang="en-AU" dirty="0"/>
              <a:t>SARS COV-2 </a:t>
            </a:r>
            <a:r>
              <a:rPr lang="en-AU" dirty="0" smtClean="0"/>
              <a:t>positive patients can expect an initial phone assessment</a:t>
            </a:r>
          </a:p>
          <a:p>
            <a:pPr lvl="1"/>
            <a:r>
              <a:rPr lang="en-AU" dirty="0" smtClean="0"/>
              <a:t>Following phone assessment, the patient is risk stratified to a care protocol</a:t>
            </a:r>
          </a:p>
          <a:p>
            <a:pPr lvl="2"/>
            <a:r>
              <a:rPr lang="en-AU" dirty="0" smtClean="0"/>
              <a:t>Low </a:t>
            </a:r>
            <a:r>
              <a:rPr lang="en-AU" dirty="0"/>
              <a:t>risk – self care</a:t>
            </a:r>
          </a:p>
          <a:p>
            <a:pPr lvl="2"/>
            <a:r>
              <a:rPr lang="en-AU" dirty="0"/>
              <a:t>Medium risk  </a:t>
            </a:r>
          </a:p>
          <a:p>
            <a:pPr lvl="3"/>
            <a:r>
              <a:rPr lang="en-AU" dirty="0" smtClean="0"/>
              <a:t>Ongoing care from </a:t>
            </a:r>
            <a:r>
              <a:rPr lang="en-AU" u="sng" dirty="0"/>
              <a:t>POW CMC virtual </a:t>
            </a:r>
            <a:r>
              <a:rPr lang="en-AU" u="sng" dirty="0" smtClean="0"/>
              <a:t>service </a:t>
            </a:r>
            <a:endParaRPr lang="en-AU" dirty="0"/>
          </a:p>
          <a:p>
            <a:pPr lvl="3"/>
            <a:r>
              <a:rPr lang="en-AU" dirty="0" smtClean="0"/>
              <a:t>initial video assessment</a:t>
            </a:r>
          </a:p>
          <a:p>
            <a:pPr lvl="3"/>
            <a:r>
              <a:rPr lang="en-AU" dirty="0" smtClean="0"/>
              <a:t>Pulse oximeter</a:t>
            </a:r>
          </a:p>
          <a:p>
            <a:pPr lvl="3"/>
            <a:r>
              <a:rPr lang="en-AU" dirty="0" smtClean="0"/>
              <a:t>Clinical </a:t>
            </a:r>
            <a:r>
              <a:rPr lang="en-AU" dirty="0"/>
              <a:t>and wellbeing reviews conducted </a:t>
            </a:r>
            <a:r>
              <a:rPr lang="en-AU" i="1" dirty="0"/>
              <a:t>as clinically indicated</a:t>
            </a:r>
            <a:r>
              <a:rPr lang="en-AU" dirty="0"/>
              <a:t>.</a:t>
            </a:r>
          </a:p>
          <a:p>
            <a:pPr lvl="2"/>
            <a:r>
              <a:rPr lang="en-AU" dirty="0"/>
              <a:t>High </a:t>
            </a:r>
            <a:r>
              <a:rPr lang="en-AU" dirty="0" smtClean="0"/>
              <a:t>risk</a:t>
            </a:r>
          </a:p>
          <a:p>
            <a:pPr lvl="3"/>
            <a:r>
              <a:rPr lang="en-AU" dirty="0" smtClean="0"/>
              <a:t>allocated </a:t>
            </a:r>
            <a:r>
              <a:rPr lang="en-AU" dirty="0"/>
              <a:t>to </a:t>
            </a:r>
            <a:r>
              <a:rPr lang="en-AU" u="sng" dirty="0"/>
              <a:t>STG CTAC virtual </a:t>
            </a:r>
            <a:r>
              <a:rPr lang="en-AU" u="sng" dirty="0" smtClean="0"/>
              <a:t>service</a:t>
            </a:r>
          </a:p>
          <a:p>
            <a:pPr lvl="3"/>
            <a:r>
              <a:rPr lang="en-AU" dirty="0"/>
              <a:t>initial video assessment</a:t>
            </a:r>
          </a:p>
          <a:p>
            <a:pPr lvl="3"/>
            <a:r>
              <a:rPr lang="en-AU" dirty="0"/>
              <a:t>Pulse oximeter</a:t>
            </a:r>
          </a:p>
          <a:p>
            <a:pPr lvl="3"/>
            <a:r>
              <a:rPr lang="en-AU" dirty="0"/>
              <a:t>Clinical and wellbeing reviews </a:t>
            </a:r>
            <a:r>
              <a:rPr lang="en-AU" dirty="0" smtClean="0"/>
              <a:t>conducted </a:t>
            </a:r>
            <a:r>
              <a:rPr lang="en-AU" i="1" dirty="0" smtClean="0"/>
              <a:t>daily</a:t>
            </a:r>
          </a:p>
          <a:p>
            <a:pPr lvl="3"/>
            <a:r>
              <a:rPr lang="en-AU" i="1" dirty="0" smtClean="0"/>
              <a:t>Consider </a:t>
            </a:r>
            <a:r>
              <a:rPr lang="en-AU" i="1" dirty="0" err="1" smtClean="0"/>
              <a:t>sotrovimab</a:t>
            </a:r>
            <a:r>
              <a:rPr lang="en-AU" i="1" dirty="0" smtClean="0"/>
              <a:t> or other evidence-based interventions</a:t>
            </a:r>
            <a:r>
              <a:rPr lang="en-AU" dirty="0" smtClean="0"/>
              <a:t>.</a:t>
            </a:r>
          </a:p>
          <a:p>
            <a:r>
              <a:rPr lang="en-AU" dirty="0" smtClean="0"/>
              <a:t>NB: SESLHD is NOT currently allocating patients to GP-based care (although very low risk patients are encouraged to self-refer)</a:t>
            </a:r>
          </a:p>
          <a:p>
            <a:r>
              <a:rPr lang="en-AU" dirty="0" smtClean="0"/>
              <a:t>Details for paediatric patients… watch this space!</a:t>
            </a:r>
          </a:p>
          <a:p>
            <a:r>
              <a:rPr lang="en-AU" dirty="0" smtClean="0">
                <a:hlinkClick r:id="rId2"/>
              </a:rPr>
              <a:t>ACI info: Caring for paediatric patients with COVID 19 in the community</a:t>
            </a:r>
            <a:endParaRPr lang="en-AU" dirty="0"/>
          </a:p>
          <a:p>
            <a:pPr lvl="3"/>
            <a:endParaRPr lang="en-AU" u="sng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8417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Patients who haven’t yet received notification as “very low risk”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E.g. diagnosed during ED stay</a:t>
            </a:r>
          </a:p>
          <a:p>
            <a:r>
              <a:rPr lang="en-AU" dirty="0" smtClean="0"/>
              <a:t>(or yet to receive the message – no information regarding the turnaround time on this)</a:t>
            </a:r>
          </a:p>
          <a:p>
            <a:r>
              <a:rPr lang="en-AU" dirty="0"/>
              <a:t>Clinicians </a:t>
            </a:r>
            <a:r>
              <a:rPr lang="en-AU" i="1" dirty="0"/>
              <a:t>cannot</a:t>
            </a:r>
            <a:r>
              <a:rPr lang="en-AU" dirty="0"/>
              <a:t> generate a ROH score for their </a:t>
            </a:r>
            <a:r>
              <a:rPr lang="en-AU" dirty="0" smtClean="0"/>
              <a:t>patient</a:t>
            </a:r>
          </a:p>
          <a:p>
            <a:pPr lvl="1"/>
            <a:r>
              <a:rPr lang="en-AU" dirty="0" smtClean="0"/>
              <a:t>Perform risk assessment using </a:t>
            </a:r>
            <a:r>
              <a:rPr lang="en-AU" dirty="0">
                <a:hlinkClick r:id="rId2"/>
              </a:rPr>
              <a:t>4663_ACI_Caring for adults and children in community with </a:t>
            </a:r>
            <a:r>
              <a:rPr lang="en-AU" dirty="0" err="1">
                <a:hlinkClick r:id="rId2"/>
              </a:rPr>
              <a:t>COVID_clinical</a:t>
            </a:r>
            <a:r>
              <a:rPr lang="en-AU" dirty="0">
                <a:hlinkClick r:id="rId2"/>
              </a:rPr>
              <a:t> and risk assessment.pdf</a:t>
            </a:r>
            <a:endParaRPr lang="en-AU" dirty="0"/>
          </a:p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292" y="4543425"/>
            <a:ext cx="6457950" cy="17049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26292" y="5943600"/>
            <a:ext cx="4507441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9521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Risk assessment criteria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2724" y="1690688"/>
            <a:ext cx="418641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377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Referral to virtual care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 smtClean="0"/>
              <a:t>For example – your patient has not yet had their initial virtual assessment, or your clinical assessment has moved them to a higher risk category</a:t>
            </a:r>
          </a:p>
          <a:p>
            <a:r>
              <a:rPr lang="en-AU" dirty="0" smtClean="0"/>
              <a:t>Low to Medium risk: Prince of Wales CMC – COVID community management centre</a:t>
            </a:r>
          </a:p>
          <a:p>
            <a:pPr lvl="1"/>
            <a:r>
              <a:rPr lang="en-AU" dirty="0" smtClean="0"/>
              <a:t>Email discharge referrals to: SESLHD-CMC-Admin </a:t>
            </a:r>
            <a:r>
              <a:rPr lang="en-AU" dirty="0" smtClean="0">
                <a:hlinkClick r:id="rId2"/>
              </a:rPr>
              <a:t>SESLHD-CMC-Admin@health.nsw.gov.au</a:t>
            </a:r>
            <a:endParaRPr lang="en-AU" dirty="0" smtClean="0"/>
          </a:p>
          <a:p>
            <a:pPr lvl="1"/>
            <a:r>
              <a:rPr lang="en-AU" dirty="0" smtClean="0"/>
              <a:t>Phone contact if required: 0499 435 968 </a:t>
            </a:r>
          </a:p>
          <a:p>
            <a:r>
              <a:rPr lang="en-AU" dirty="0" smtClean="0"/>
              <a:t>High risk: St George CTAC</a:t>
            </a:r>
          </a:p>
          <a:p>
            <a:pPr lvl="1"/>
            <a:r>
              <a:rPr lang="en-AU" dirty="0"/>
              <a:t>Email discharge referrals to: SESLHD-STG-CTAC </a:t>
            </a:r>
            <a:r>
              <a:rPr lang="en-AU" dirty="0">
                <a:hlinkClick r:id="rId3"/>
              </a:rPr>
              <a:t>SESLHD-STG-CTAC@health.nsw.gov.au</a:t>
            </a:r>
            <a:endParaRPr lang="en-AU" dirty="0"/>
          </a:p>
          <a:p>
            <a:pPr lvl="1"/>
            <a:r>
              <a:rPr lang="en-AU" dirty="0" smtClean="0"/>
              <a:t>Contactable 8am – 8pm on 0400 895 389</a:t>
            </a:r>
          </a:p>
          <a:p>
            <a:pPr lvl="1"/>
            <a:r>
              <a:rPr lang="en-AU" dirty="0" smtClean="0"/>
              <a:t>Covered overnight by ID (via </a:t>
            </a:r>
            <a:r>
              <a:rPr lang="en-AU" dirty="0" err="1" smtClean="0"/>
              <a:t>StG</a:t>
            </a:r>
            <a:r>
              <a:rPr lang="en-AU" dirty="0" smtClean="0"/>
              <a:t> switch)</a:t>
            </a:r>
            <a:endParaRPr lang="en-AU" dirty="0"/>
          </a:p>
          <a:p>
            <a:r>
              <a:rPr lang="en-AU" dirty="0"/>
              <a:t>Details for paediatric </a:t>
            </a:r>
            <a:r>
              <a:rPr lang="en-AU" dirty="0" smtClean="0"/>
              <a:t>patients… </a:t>
            </a:r>
            <a:r>
              <a:rPr lang="en-AU" dirty="0"/>
              <a:t>watch this space</a:t>
            </a:r>
            <a:r>
              <a:rPr lang="en-AU" dirty="0" smtClean="0"/>
              <a:t>! Probably through SCH virtual KIDS COVID </a:t>
            </a:r>
            <a:r>
              <a:rPr lang="en-AU" dirty="0"/>
              <a:t>Positive Outpatient Response Team (CORT)</a:t>
            </a:r>
            <a:endParaRPr lang="en-AU" dirty="0" smtClean="0"/>
          </a:p>
          <a:p>
            <a:r>
              <a:rPr lang="en-AU" dirty="0" smtClean="0"/>
              <a:t>Check your patient is in SESLHD catchment area – they may need to be referred another LHDs </a:t>
            </a:r>
            <a:r>
              <a:rPr lang="en-AU" dirty="0"/>
              <a:t>community program </a:t>
            </a:r>
            <a:r>
              <a:rPr lang="en-AU" dirty="0">
                <a:hlinkClick r:id="rId4"/>
              </a:rPr>
              <a:t>https://</a:t>
            </a:r>
            <a:r>
              <a:rPr lang="en-AU" dirty="0" smtClean="0">
                <a:hlinkClick r:id="rId4"/>
              </a:rPr>
              <a:t>www.health.nsw.gov.au/lhd/Pages/lhd-maps.aspx</a:t>
            </a:r>
            <a:endParaRPr lang="en-AU" dirty="0" smtClean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00866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Clinical assessment – disease severity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dirty="0">
                <a:hlinkClick r:id="rId2"/>
              </a:rPr>
              <a:t>4663_ACI_Caring for adults and children in community with </a:t>
            </a:r>
            <a:r>
              <a:rPr lang="en-AU" dirty="0" err="1">
                <a:hlinkClick r:id="rId2"/>
              </a:rPr>
              <a:t>COVID_clinical</a:t>
            </a:r>
            <a:r>
              <a:rPr lang="en-AU" dirty="0">
                <a:hlinkClick r:id="rId2"/>
              </a:rPr>
              <a:t> and risk assessment.pdf</a:t>
            </a:r>
            <a:endParaRPr lang="en-AU" dirty="0" smtClean="0"/>
          </a:p>
          <a:p>
            <a:r>
              <a:rPr lang="en-AU" dirty="0" smtClean="0"/>
              <a:t>Patients with mild URTI or gastroenteritis symptoms can be assessed clinically:</a:t>
            </a:r>
          </a:p>
          <a:p>
            <a:pPr lvl="1"/>
            <a:r>
              <a:rPr lang="en-AU" dirty="0" smtClean="0"/>
              <a:t>History </a:t>
            </a:r>
          </a:p>
          <a:p>
            <a:pPr lvl="2"/>
            <a:r>
              <a:rPr lang="en-AU" dirty="0" smtClean="0"/>
              <a:t>Consider using patient’s mobile phone to decrease your time with the patient</a:t>
            </a:r>
          </a:p>
          <a:p>
            <a:pPr lvl="1"/>
            <a:r>
              <a:rPr lang="en-AU" dirty="0" smtClean="0"/>
              <a:t>Exam </a:t>
            </a:r>
          </a:p>
          <a:p>
            <a:pPr lvl="2"/>
            <a:r>
              <a:rPr lang="en-AU" dirty="0" smtClean="0"/>
              <a:t>vital signs, </a:t>
            </a:r>
            <a:r>
              <a:rPr lang="en-AU" dirty="0" err="1" smtClean="0"/>
              <a:t>resp</a:t>
            </a:r>
            <a:r>
              <a:rPr lang="en-AU" dirty="0" smtClean="0"/>
              <a:t> distress, hydration status</a:t>
            </a:r>
          </a:p>
          <a:p>
            <a:pPr lvl="2"/>
            <a:r>
              <a:rPr lang="en-AU" dirty="0" smtClean="0"/>
              <a:t>Postural BP </a:t>
            </a:r>
            <a:r>
              <a:rPr lang="en-AU" i="1" dirty="0" smtClean="0"/>
              <a:t>if</a:t>
            </a:r>
            <a:r>
              <a:rPr lang="en-AU" dirty="0" smtClean="0"/>
              <a:t> syncope/pre-syncope; O2 </a:t>
            </a:r>
            <a:r>
              <a:rPr lang="en-AU" dirty="0" err="1" smtClean="0"/>
              <a:t>sats</a:t>
            </a:r>
            <a:r>
              <a:rPr lang="en-AU" dirty="0" smtClean="0"/>
              <a:t> post exertion </a:t>
            </a:r>
            <a:r>
              <a:rPr lang="en-AU" i="1" dirty="0" smtClean="0"/>
              <a:t>if</a:t>
            </a:r>
            <a:r>
              <a:rPr lang="en-AU" dirty="0" smtClean="0"/>
              <a:t> SOBOE</a:t>
            </a:r>
          </a:p>
          <a:p>
            <a:pPr lvl="2"/>
            <a:r>
              <a:rPr lang="en-AU" dirty="0" smtClean="0"/>
              <a:t>May not need to auscultate chest; avoid ENT exam unless likely to alter your mx</a:t>
            </a:r>
          </a:p>
          <a:p>
            <a:pPr lvl="1"/>
            <a:r>
              <a:rPr lang="en-AU" dirty="0" smtClean="0"/>
              <a:t>Investigations</a:t>
            </a:r>
          </a:p>
          <a:p>
            <a:pPr lvl="2"/>
            <a:r>
              <a:rPr lang="en-AU" dirty="0" smtClean="0"/>
              <a:t>Routine </a:t>
            </a:r>
            <a:r>
              <a:rPr lang="en-AU" dirty="0" err="1" smtClean="0"/>
              <a:t>covid</a:t>
            </a:r>
            <a:r>
              <a:rPr lang="en-AU" dirty="0" smtClean="0"/>
              <a:t> bloods NOT necessary, most will not need ANY blood tests</a:t>
            </a:r>
          </a:p>
          <a:p>
            <a:pPr lvl="2"/>
            <a:r>
              <a:rPr lang="en-AU" dirty="0" smtClean="0"/>
              <a:t>Bedside tests can be performed as indicated: ECG if chest pain or syncope, BSL if vomiting</a:t>
            </a:r>
          </a:p>
          <a:p>
            <a:pPr lvl="1"/>
            <a:r>
              <a:rPr lang="en-AU" dirty="0" smtClean="0"/>
              <a:t>Their risk factors will then determine allocation to “self-care” or POW CMC or </a:t>
            </a:r>
            <a:r>
              <a:rPr lang="en-AU" dirty="0" err="1" smtClean="0"/>
              <a:t>StG</a:t>
            </a:r>
            <a:r>
              <a:rPr lang="en-AU" dirty="0" smtClean="0"/>
              <a:t> CTAC</a:t>
            </a:r>
          </a:p>
          <a:p>
            <a:r>
              <a:rPr lang="en-AU" dirty="0" smtClean="0"/>
              <a:t>Patients with moderate or severe disease on clinical assessment will require admission</a:t>
            </a:r>
          </a:p>
          <a:p>
            <a:r>
              <a:rPr lang="en-AU" dirty="0" smtClean="0"/>
              <a:t>COVID-19 Power plans are available in EMR for patients warranting admission</a:t>
            </a:r>
          </a:p>
          <a:p>
            <a:pPr lvl="1"/>
            <a:r>
              <a:rPr lang="en-AU" dirty="0" smtClean="0"/>
              <a:t>Initial investigations</a:t>
            </a:r>
          </a:p>
          <a:p>
            <a:pPr lvl="1"/>
            <a:r>
              <a:rPr lang="en-AU" dirty="0" smtClean="0"/>
              <a:t>Medications</a:t>
            </a:r>
          </a:p>
          <a:p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marL="914400" lvl="2" indent="0">
              <a:buNone/>
            </a:pPr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4094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Clinical assessment – vital signs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8275" y="2115344"/>
            <a:ext cx="931545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11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1318</Words>
  <Application>Microsoft Office PowerPoint</Application>
  <PresentationFormat>Widescreen</PresentationFormat>
  <Paragraphs>126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Is your patient COVID positive?</vt:lpstr>
      <vt:lpstr>Automated risk stratification process</vt:lpstr>
      <vt:lpstr>Very low risk patients: Self care</vt:lpstr>
      <vt:lpstr> All other patients are allocated to Virtual care</vt:lpstr>
      <vt:lpstr>Patients who haven’t yet received notification as “very low risk”</vt:lpstr>
      <vt:lpstr>Risk assessment criteria</vt:lpstr>
      <vt:lpstr>Referral to virtual care</vt:lpstr>
      <vt:lpstr>Clinical assessment – disease severity</vt:lpstr>
      <vt:lpstr>Clinical assessment – vital signs</vt:lpstr>
      <vt:lpstr>Clinical assessment - mild</vt:lpstr>
      <vt:lpstr>Clinical assessment - moderate</vt:lpstr>
      <vt:lpstr>Clinical assessment - severe</vt:lpstr>
      <vt:lpstr>Sotrovimab </vt:lpstr>
      <vt:lpstr>Preparing patient for discharge</vt:lpstr>
      <vt:lpstr>Options for Transport Home</vt:lpstr>
      <vt:lpstr>Other resources</vt:lpstr>
      <vt:lpstr>Text received by very low risk patients</vt:lpstr>
    </vt:vector>
  </TitlesOfParts>
  <Company>NSW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 positive?</dc:title>
  <dc:creator>Allison Moore (South Eastern Sydney LHD)</dc:creator>
  <cp:lastModifiedBy>Allison Moore (South Eastern Sydney LHD)</cp:lastModifiedBy>
  <cp:revision>35</cp:revision>
  <cp:lastPrinted>2021-12-22T01:51:31Z</cp:lastPrinted>
  <dcterms:created xsi:type="dcterms:W3CDTF">2021-12-21T22:14:07Z</dcterms:created>
  <dcterms:modified xsi:type="dcterms:W3CDTF">2021-12-22T07:00:29Z</dcterms:modified>
</cp:coreProperties>
</file>